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114" d="100"/>
          <a:sy n="114"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r>
              <a:rPr lang="en-US" altLang="en-US" dirty="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C00000"/>
                </a:solidFill>
                <a:ea typeface="ＭＳ Ｐゴシック" pitchFamily="-109" charset="-128"/>
              </a:rPr>
              <a:t>Extravert</a:t>
            </a:r>
            <a:r>
              <a:rPr lang="en-US" dirty="0">
                <a:ea typeface="ＭＳ Ｐゴシック" pitchFamily="-109" charset="-128"/>
              </a:rPr>
              <a:t> or </a:t>
            </a:r>
            <a:r>
              <a:rPr lang="en-US" dirty="0">
                <a:solidFill>
                  <a:srgbClr val="C00000"/>
                </a:solidFill>
                <a:ea typeface="ＭＳ Ｐゴシック" pitchFamily="-109" charset="-128"/>
              </a:rPr>
              <a:t>Introvert</a:t>
            </a: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C00000"/>
                </a:solidFill>
                <a:ea typeface="ＭＳ Ｐゴシック" pitchFamily="-109" charset="-128"/>
              </a:rPr>
              <a:t>Sensing</a:t>
            </a:r>
            <a:r>
              <a:rPr lang="en-US" dirty="0">
                <a:ea typeface="ＭＳ Ｐゴシック" pitchFamily="-109" charset="-128"/>
              </a:rPr>
              <a:t> or </a:t>
            </a:r>
            <a:r>
              <a:rPr lang="en-US" dirty="0">
                <a:solidFill>
                  <a:srgbClr val="C00000"/>
                </a:solidFill>
                <a:ea typeface="ＭＳ Ｐゴシック" pitchFamily="-109" charset="-128"/>
              </a:rPr>
              <a:t>Intuition</a:t>
            </a: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C00000"/>
                </a:solidFill>
                <a:ea typeface="ＭＳ Ｐゴシック" pitchFamily="-109" charset="-128"/>
              </a:rPr>
              <a:t>Thinking</a:t>
            </a:r>
            <a:r>
              <a:rPr lang="en-US" dirty="0">
                <a:ea typeface="ＭＳ Ｐゴシック" pitchFamily="-109" charset="-128"/>
              </a:rPr>
              <a:t> or </a:t>
            </a:r>
            <a:r>
              <a:rPr lang="en-US" dirty="0">
                <a:solidFill>
                  <a:srgbClr val="C00000"/>
                </a:solidFill>
                <a:ea typeface="ＭＳ Ｐゴシック" pitchFamily="-109" charset="-128"/>
              </a:rPr>
              <a:t>Feeling</a:t>
            </a: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C00000"/>
                </a:solidFill>
                <a:ea typeface="ＭＳ Ｐゴシック" pitchFamily="-109" charset="-128"/>
              </a:rPr>
              <a:t>Judging</a:t>
            </a:r>
            <a:r>
              <a:rPr lang="en-US" dirty="0">
                <a:ea typeface="ＭＳ Ｐゴシック" pitchFamily="-109" charset="-128"/>
              </a:rPr>
              <a:t> or </a:t>
            </a:r>
            <a:r>
              <a:rPr lang="en-US" dirty="0">
                <a:solidFill>
                  <a:srgbClr val="C00000"/>
                </a:solidFill>
                <a:ea typeface="ＭＳ Ｐゴシック" pitchFamily="-109" charset="-128"/>
              </a:rPr>
              <a:t>Perceptive</a:t>
            </a: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a:p>
        </p:txBody>
      </p:sp>
      <p:sp>
        <p:nvSpPr>
          <p:cNvPr id="4" name="TextBox 3"/>
          <p:cNvSpPr txBox="1"/>
          <p:nvPr/>
        </p:nvSpPr>
        <p:spPr>
          <a:xfrm>
            <a:off x="609600" y="2514600"/>
            <a:ext cx="8153400" cy="1754188"/>
          </a:xfrm>
          <a:prstGeom prst="rect">
            <a:avLst/>
          </a:prstGeom>
          <a:noFill/>
        </p:spPr>
        <p:txBody>
          <a:bodyPr>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C000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C000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algn="ctr" eaLnBrk="1" hangingPunct="1">
              <a:buFont typeface="Arial" charset="0"/>
              <a:buNone/>
              <a:defRPr/>
            </a:pPr>
            <a:r>
              <a:rPr lang="en-US" altLang="en-US" sz="3800" b="1" dirty="0">
                <a:solidFill>
                  <a:srgbClr val="B00000"/>
                </a:solidFill>
                <a:latin typeface="Century Gothic" panose="020B0502020202020204" pitchFamily="34" charset="0"/>
              </a:rPr>
              <a:t>Extravert         Introvert </a:t>
            </a: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a:solidFill>
                <a:schemeClr val="tx1"/>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C00000"/>
                </a:solidFill>
              </a:rPr>
              <a:t>Extraverts</a:t>
            </a: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C00000"/>
                </a:solidFill>
              </a:rPr>
              <a:t>Introverts</a:t>
            </a: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C00000"/>
                </a:solidFill>
                <a:ea typeface="ＭＳ Ｐゴシック" pitchFamily="-109" charset="-128"/>
              </a:rPr>
              <a:t>Extravert</a:t>
            </a: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C00000"/>
                </a:solidFill>
                <a:ea typeface="ＭＳ Ｐゴシック" pitchFamily="-109" charset="-128"/>
              </a:rPr>
              <a:t>Introvert</a:t>
            </a: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52594"/>
            <a:ext cx="8534400" cy="4124206"/>
          </a:xfrm>
          <a:prstGeom prst="rect">
            <a:avLst/>
          </a:prstGeom>
          <a:noFill/>
        </p:spPr>
        <p:txBody>
          <a:bodyPr wrap="square" rtlCol="0">
            <a:spAutoFit/>
          </a:bodyPr>
          <a:lstStyle/>
          <a:p>
            <a:r>
              <a:rPr lang="en-US" sz="3200" i="1" dirty="0">
                <a:latin typeface="+mj-lt"/>
              </a:rPr>
              <a:t>            </a:t>
            </a:r>
            <a:r>
              <a:rPr lang="en-US" sz="3200" dirty="0">
                <a:solidFill>
                  <a:srgbClr val="FF0000"/>
                </a:solidFill>
                <a:latin typeface="Arial Rounded MT Bold" panose="020F0704030504030204" pitchFamily="34" charset="0"/>
              </a:rPr>
              <a:t>Activity:</a:t>
            </a:r>
            <a:r>
              <a:rPr lang="en-US" sz="3200" dirty="0">
                <a:solidFill>
                  <a:srgbClr val="FFFF00"/>
                </a:solidFill>
                <a:latin typeface="Arial Rounded MT Bold" panose="020F0704030504030204" pitchFamily="34" charset="0"/>
              </a:rPr>
              <a:t> </a:t>
            </a:r>
            <a:r>
              <a:rPr lang="en-US" sz="3200" dirty="0">
                <a:solidFill>
                  <a:srgbClr val="663300"/>
                </a:solidFill>
                <a:latin typeface="Arial Rounded MT Bold" panose="020F0704030504030204" pitchFamily="34" charset="0"/>
              </a:rPr>
              <a:t>Talkers </a:t>
            </a:r>
            <a:r>
              <a:rPr lang="en-US" sz="2400" dirty="0">
                <a:solidFill>
                  <a:srgbClr val="663300"/>
                </a:solidFill>
                <a:latin typeface="Arial Rounded MT Bold" panose="020F0704030504030204" pitchFamily="34" charset="0"/>
              </a:rPr>
              <a:t>Vs</a:t>
            </a:r>
            <a:r>
              <a:rPr lang="en-US" sz="3200" dirty="0">
                <a:solidFill>
                  <a:srgbClr val="663300"/>
                </a:solidFill>
                <a:latin typeface="Arial Rounded MT Bold" panose="020F0704030504030204" pitchFamily="34" charset="0"/>
              </a:rPr>
              <a:t> Listeners</a:t>
            </a:r>
          </a:p>
          <a:p>
            <a:endParaRPr lang="en-US" sz="3200" dirty="0">
              <a:latin typeface="+mj-lt"/>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FF0000"/>
                </a:solidFill>
                <a:latin typeface="Century Gothic" panose="020B0502020202020204" pitchFamily="34" charset="0"/>
              </a:rPr>
              <a:t>Talker </a:t>
            </a:r>
            <a:r>
              <a:rPr lang="en-US" sz="3200" dirty="0">
                <a:solidFill>
                  <a:srgbClr val="66FF33"/>
                </a:solidFill>
                <a:latin typeface="Century Gothic" panose="020B0502020202020204" pitchFamily="34" charset="0"/>
              </a:rPr>
              <a:t>  </a:t>
            </a:r>
            <a:r>
              <a:rPr lang="en-US" sz="3200" dirty="0">
                <a:solidFill>
                  <a:srgbClr val="66FF33"/>
                </a:solidFill>
                <a:latin typeface="+mj-lt"/>
              </a:rPr>
              <a:t> </a:t>
            </a:r>
            <a:r>
              <a:rPr lang="en-US" sz="3200" dirty="0">
                <a:latin typeface="+mj-lt"/>
              </a:rPr>
              <a:t>                   or              </a:t>
            </a:r>
            <a:r>
              <a:rPr lang="en-US" sz="3600" dirty="0">
                <a:solidFill>
                  <a:srgbClr val="FF0000"/>
                </a:solidFill>
                <a:latin typeface="Century Gothic" panose="020B0502020202020204" pitchFamily="34" charset="0"/>
              </a:rPr>
              <a:t>Listener</a:t>
            </a:r>
            <a:r>
              <a:rPr lang="en-US" sz="3200" i="1" dirty="0">
                <a:solidFill>
                  <a:srgbClr val="FF0000"/>
                </a:solidFill>
                <a:latin typeface="Century Gothic" panose="020B0502020202020204" pitchFamily="34" charset="0"/>
              </a:rPr>
              <a:t> </a:t>
            </a:r>
            <a:endParaRPr lang="en-US" sz="3200" dirty="0">
              <a:solidFill>
                <a:srgbClr val="FF0000"/>
              </a:solidFill>
              <a:latin typeface="Century Gothic" panose="020B0502020202020204" pitchFamily="34" charset="0"/>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C00000"/>
                </a:solidFill>
              </a:rPr>
              <a:t>Talker</a:t>
            </a: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C00000"/>
                </a:solidFill>
              </a:rPr>
              <a:t>Listener</a:t>
            </a: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C00000"/>
                </a:solidFill>
                <a:latin typeface="+mj-lt"/>
                <a:cs typeface="+mn-cs"/>
              </a:rPr>
              <a:t>S</a:t>
            </a:r>
            <a:r>
              <a:rPr lang="en-US" sz="1400" dirty="0">
                <a:latin typeface="+mj-lt"/>
                <a:cs typeface="+mn-cs"/>
              </a:rPr>
              <a:t>_____________________________|___________________________</a:t>
            </a:r>
            <a:r>
              <a:rPr lang="en-US" sz="3200" dirty="0">
                <a:solidFill>
                  <a:srgbClr val="C000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C00000"/>
                </a:solidFill>
              </a:rPr>
              <a:t>Sensing</a:t>
            </a: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C00000"/>
                </a:solidFill>
              </a:rPr>
              <a:t>Intuitive</a:t>
            </a: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C00000"/>
                </a:solidFill>
                <a:ea typeface="ＭＳ Ｐゴシック" pitchFamily="-109" charset="-128"/>
              </a:rPr>
              <a:t>Sensing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C00000"/>
                </a:solidFill>
                <a:ea typeface="ＭＳ Ｐゴシック" pitchFamily="-109" charset="-128"/>
              </a:rPr>
              <a:t>Intuitive</a:t>
            </a: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T</a:t>
            </a:r>
            <a:r>
              <a:rPr lang="en-US" sz="1400" dirty="0">
                <a:latin typeface="+mj-lt"/>
                <a:cs typeface="+mn-cs"/>
              </a:rPr>
              <a:t>_____________________________|___________________________</a:t>
            </a:r>
            <a:r>
              <a:rPr lang="en-US" sz="3200" dirty="0">
                <a:solidFill>
                  <a:srgbClr val="C000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C0000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C0000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pitchFamily="34" charset="0"/>
              </a:rPr>
              <a:t>                   Personality type</a:t>
            </a:r>
          </a:p>
        </p:txBody>
      </p:sp>
      <p:sp>
        <p:nvSpPr>
          <p:cNvPr id="36867" name="Content Placeholder 2"/>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FF0000"/>
                </a:solidFill>
                <a:latin typeface="+mj-lt"/>
              </a:rPr>
              <a:t>Judging</a:t>
            </a: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FF0000"/>
                </a:solidFill>
                <a:latin typeface="+mj-lt"/>
              </a:rPr>
              <a:t>Perceptive</a:t>
            </a: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p:cNvPicPr>
            <a:picLocks noChangeAspect="1"/>
          </p:cNvPicPr>
          <p:nvPr/>
        </p:nvPicPr>
        <p:blipFill>
          <a:blip r:embed="rId2"/>
          <a:stretch>
            <a:fillRect/>
          </a:stretch>
        </p:blipFill>
        <p:spPr>
          <a:xfrm>
            <a:off x="914400" y="3114801"/>
            <a:ext cx="3267075" cy="1942974"/>
          </a:xfrm>
          <a:prstGeom prst="rect">
            <a:avLst/>
          </a:prstGeom>
        </p:spPr>
      </p:pic>
      <p:pic>
        <p:nvPicPr>
          <p:cNvPr id="8" name="Picture 7"/>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p:cNvSpPr txBox="1"/>
          <p:nvPr/>
        </p:nvSpPr>
        <p:spPr>
          <a:xfrm>
            <a:off x="2057400" y="4941855"/>
            <a:ext cx="1066800" cy="369332"/>
          </a:xfrm>
          <a:prstGeom prst="rect">
            <a:avLst/>
          </a:prstGeom>
        </p:spPr>
        <p:txBody>
          <a:bodyPr wrap="square" rtlCol="0">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C0000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C0000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C0000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C00000"/>
                </a:solidFill>
              </a:rPr>
              <a:t>Extravert</a:t>
            </a: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156" y="3581400"/>
            <a:ext cx="2212936" cy="3076575"/>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C0000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C00000"/>
                </a:solidFill>
              </a:rPr>
              <a:t>Sensing</a:t>
            </a: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C0000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C00000"/>
                </a:solidFill>
              </a:rPr>
              <a:t>Feeling</a:t>
            </a: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C0000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C00000"/>
                </a:solidFill>
              </a:rPr>
              <a:t>Perceptive</a:t>
            </a: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C0000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C00000"/>
                </a:solidFill>
              </a:rPr>
              <a:t>Perceptive</a:t>
            </a: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C00000"/>
                </a:solidFill>
              </a:rPr>
              <a:t>Judging types </a:t>
            </a:r>
            <a:r>
              <a:rPr lang="en-US" dirty="0"/>
              <a:t>excel at financial planning.  They are often business majors.</a:t>
            </a:r>
          </a:p>
          <a:p>
            <a:r>
              <a:rPr lang="en-US" dirty="0">
                <a:solidFill>
                  <a:srgbClr val="C00000"/>
                </a:solidFill>
              </a:rPr>
              <a:t>Feeling types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spid="_x0000_s1026" name="Clip" r:id="rId3" imgW="1884363" imgH="1851025" progId="MS_ClipArt_Gallery.2">
                  <p:embed/>
                </p:oleObj>
              </mc:Choice>
              <mc:Fallback>
                <p:oleObj name="Clip" r:id="rId3" imgW="1884363" imgH="1851025" progId="MS_ClipArt_Gallery.2">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dirty="0"/>
              <a:t>We are born with certain preferences that we develop over a lifetime.</a:t>
            </a:r>
          </a:p>
          <a:p>
            <a:r>
              <a:rPr lang="en-US" dirty="0"/>
              <a:t>Each person is different and unique just like fingerprints or snow flakes.</a:t>
            </a:r>
          </a:p>
          <a:p>
            <a:r>
              <a:rPr lang="en-US" dirty="0"/>
              <a:t>Knowing your personal strengths will increase self-understanding and help you make a good choice of a major.  </a:t>
            </a:r>
          </a:p>
          <a:p>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24400"/>
            <a:ext cx="3200400" cy="2133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spid="_x0000_s2050" name="Clip" r:id="rId3" imgW="1444028" imgH="1376127" progId="MS_ClipArt_Gallery.2">
                  <p:embed/>
                </p:oleObj>
              </mc:Choice>
              <mc:Fallback>
                <p:oleObj name="Clip" r:id="rId3" imgW="1444028" imgH="1376127" progId="MS_ClipArt_Gallery.2">
                  <p:embed/>
                  <p:pic>
                    <p:nvPicPr>
                      <p:cNvPr id="3379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spid="_x0000_s3074" name="Clip" r:id="rId3" imgW="2490349" imgH="2385391" progId="MS_ClipArt_Gallery.2">
                  <p:embed/>
                </p:oleObj>
              </mc:Choice>
              <mc:Fallback>
                <p:oleObj name="Clip" r:id="rId3" imgW="2490349" imgH="2385391" progId="MS_ClipArt_Gallery.2">
                  <p:embed/>
                  <p:pic>
                    <p:nvPicPr>
                      <p:cNvPr id="3482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spid="_x0000_s4098" name="Clip" r:id="rId3" imgW="1296063" imgH="3934305" progId="MS_ClipArt_Gallery.2">
                  <p:embed/>
                </p:oleObj>
              </mc:Choice>
              <mc:Fallback>
                <p:oleObj name="Clip" r:id="rId3" imgW="1296063" imgH="3934305" progId="MS_ClipArt_Gallery.2">
                  <p:embed/>
                  <p:pic>
                    <p:nvPicPr>
                      <p:cNvPr id="35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spid="_x0000_s5122" name="Clip" r:id="rId3" imgW="1795882" imgH="1723644" progId="MS_ClipArt_Gallery.2">
                  <p:embed/>
                </p:oleObj>
              </mc:Choice>
              <mc:Fallback>
                <p:oleObj name="Clip" r:id="rId3" imgW="1795882" imgH="1723644" progId="MS_ClipArt_Gallery.2">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spid="_x0000_s6146" name="Clip" r:id="rId3" imgW="2490349" imgH="2385391" progId="MS_ClipArt_Gallery.2">
                  <p:embed/>
                </p:oleObj>
              </mc:Choice>
              <mc:Fallback>
                <p:oleObj name="Clip" r:id="rId3" imgW="2490349" imgH="2385391" progId="MS_ClipArt_Gallery.2">
                  <p:embed/>
                  <p:pic>
                    <p:nvPicPr>
                      <p:cNvPr id="3789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spid="_x0000_s7170" name="Clip" r:id="rId3" imgW="2490349" imgH="2385391" progId="MS_ClipArt_Gallery.2">
                  <p:embed/>
                </p:oleObj>
              </mc:Choice>
              <mc:Fallback>
                <p:oleObj name="Clip" r:id="rId3" imgW="2490349" imgH="2385391" progId="MS_ClipArt_Gallery.2">
                  <p:embed/>
                  <p:pic>
                    <p:nvPicPr>
                      <p:cNvPr id="4096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spid="_x0000_s8194" name="Clip" r:id="rId3" imgW="2319196" imgH="2423311" progId="MS_ClipArt_Gallery.2">
                  <p:embed/>
                </p:oleObj>
              </mc:Choice>
              <mc:Fallback>
                <p:oleObj name="Clip" r:id="rId3" imgW="2319196" imgH="2423311" progId="MS_ClipArt_Gallery.2">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err="1"/>
              <a:t>AchieveWORKS</a:t>
            </a:r>
            <a:r>
              <a:rPr lang="en-US" dirty="0"/>
              <a:t> Personality Assessment</a:t>
            </a:r>
          </a:p>
        </p:txBody>
      </p:sp>
      <p:sp>
        <p:nvSpPr>
          <p:cNvPr id="3" name="Content Placeholder 2"/>
          <p:cNvSpPr>
            <a:spLocks noGrp="1"/>
          </p:cNvSpPr>
          <p:nvPr>
            <p:ph idx="1"/>
          </p:nvPr>
        </p:nvSpPr>
        <p:spPr>
          <a:xfrm>
            <a:off x="533400" y="3657600"/>
            <a:ext cx="7416800" cy="5111750"/>
          </a:xfrm>
        </p:spPr>
        <p:txBody>
          <a:bodyPr/>
          <a:lstStyle/>
          <a:p>
            <a:r>
              <a:rPr lang="en-US" dirty="0"/>
              <a:t>Use your access code to set up an online portfolio and take this assessment.  </a:t>
            </a:r>
          </a:p>
          <a:p>
            <a:r>
              <a:rPr lang="en-US" dirty="0"/>
              <a:t>Your results are linked to matching careers.  </a:t>
            </a:r>
          </a:p>
        </p:txBody>
      </p:sp>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spid="_x0000_s9218" name="Clip" r:id="rId3" imgW="2490349" imgH="2385391" progId="MS_ClipArt_Gallery.2">
                  <p:embed/>
                </p:oleObj>
              </mc:Choice>
              <mc:Fallback>
                <p:oleObj name="Clip" r:id="rId3" imgW="2490349" imgH="2385391" progId="MS_ClipArt_Gallery.2">
                  <p:embed/>
                  <p:pic>
                    <p:nvPicPr>
                      <p:cNvPr id="4403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spid="_x0000_s10242" name="Clip" r:id="rId3" imgW="1544422" imgH="1817827" progId="MS_ClipArt_Gallery.2">
                  <p:embed/>
                </p:oleObj>
              </mc:Choice>
              <mc:Fallback>
                <p:oleObj name="Clip" r:id="rId3" imgW="1544422" imgH="1817827" progId="MS_ClipArt_Gallery.2">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spid="_x0000_s11266" name="Clip" r:id="rId3" imgW="2490349" imgH="2385391" progId="MS_ClipArt_Gallery.2">
                  <p:embed/>
                </p:oleObj>
              </mc:Choice>
              <mc:Fallback>
                <p:oleObj name="Clip" r:id="rId3" imgW="2490349" imgH="2385391" progId="MS_ClipArt_Gallery.2">
                  <p:embed/>
                  <p:pic>
                    <p:nvPicPr>
                      <p:cNvPr id="47108"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spid="_x0000_s12290" name="Clip" r:id="rId3" imgW="2490349" imgH="2385391" progId="MS_ClipArt_Gallery.2">
                  <p:embed/>
                </p:oleObj>
              </mc:Choice>
              <mc:Fallback>
                <p:oleObj name="Clip" r:id="rId3" imgW="2490349" imgH="2385391" progId="MS_ClipArt_Gallery.2">
                  <p:embed/>
                  <p:pic>
                    <p:nvPicPr>
                      <p:cNvPr id="5018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spid="_x0000_s13314" name="Clip" r:id="rId3" imgW="2490349" imgH="2385391" progId="MS_ClipArt_Gallery.2">
                  <p:embed/>
                </p:oleObj>
              </mc:Choice>
              <mc:Fallback>
                <p:oleObj name="Clip" r:id="rId3" imgW="2490349" imgH="2385391" progId="MS_ClipArt_Gallery.2">
                  <p:embed/>
                  <p:pic>
                    <p:nvPicPr>
                      <p:cNvPr id="5325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spid="_x0000_s14338" name="Clip" r:id="rId3" imgW="2490349" imgH="2385391" progId="MS_ClipArt_Gallery.2">
                  <p:embed/>
                </p:oleObj>
              </mc:Choice>
              <mc:Fallback>
                <p:oleObj name="Clip" r:id="rId3" imgW="2490349" imgH="2385391" progId="MS_ClipArt_Gallery.2">
                  <p:embed/>
                  <p:pic>
                    <p:nvPicPr>
                      <p:cNvPr id="5530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spid="_x0000_s15362" name="Clip" r:id="rId3" imgW="545897" imgH="400507" progId="MS_ClipArt_Gallery.2">
                  <p:embed/>
                </p:oleObj>
              </mc:Choice>
              <mc:Fallback>
                <p:oleObj name="Clip" r:id="rId3" imgW="545897" imgH="400507" progId="MS_ClipArt_Gallery.2">
                  <p:embed/>
                  <p:pic>
                    <p:nvPicPr>
                      <p:cNvPr id="389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eaLnBrk="1" hangingPunct="1">
              <a:buFontTx/>
              <a:buNone/>
            </a:pPr>
            <a:r>
              <a:rPr lang="en-US" altLang="en-US" sz="4800" dirty="0">
                <a:solidFill>
                  <a:srgbClr val="00FF00"/>
                </a:solidFill>
              </a:rPr>
              <a:t> </a:t>
            </a:r>
            <a:r>
              <a:rPr lang="en-US" altLang="en-US" sz="6000" dirty="0">
                <a:solidFill>
                  <a:srgbClr val="FF0000"/>
                </a:solidFill>
              </a:rPr>
              <a:t>NF</a:t>
            </a:r>
            <a:r>
              <a:rPr lang="en-US" altLang="en-US" sz="4800" dirty="0">
                <a:solidFill>
                  <a:srgbClr val="00FF00"/>
                </a:solidFill>
              </a:rPr>
              <a:t>                    </a:t>
            </a:r>
            <a:r>
              <a:rPr lang="en-US" altLang="en-US" sz="6000" dirty="0">
                <a:solidFill>
                  <a:srgbClr val="7030A0"/>
                </a:solidFill>
              </a:rPr>
              <a:t>NT</a:t>
            </a: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C90715"/>
                </a:solidFill>
              </a:rPr>
              <a:t>honestly</a:t>
            </a:r>
            <a:r>
              <a:rPr lang="en-US" altLang="en-US" dirty="0"/>
              <a:t> to get the best results.</a:t>
            </a:r>
          </a:p>
          <a:p>
            <a:r>
              <a:rPr lang="en-US" altLang="en-US" dirty="0"/>
              <a:t>Answer the questions </a:t>
            </a:r>
            <a:r>
              <a:rPr lang="en-US" altLang="en-US" dirty="0">
                <a:solidFill>
                  <a:srgbClr val="C00000"/>
                </a:solidFill>
              </a:rPr>
              <a:t>how you usually are when you are not stressed.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spid="_x0000_s16386" name="Clip" r:id="rId3" imgW="2276947" imgH="2132091" progId="MS_ClipArt_Gallery.2">
                  <p:embed/>
                </p:oleObj>
              </mc:Choice>
              <mc:Fallback>
                <p:oleObj name="Clip" r:id="rId3" imgW="2276947" imgH="2132091" progId="MS_ClipArt_Gallery.2">
                  <p:embed/>
                  <p:pic>
                    <p:nvPicPr>
                      <p:cNvPr id="696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spid="_x0000_s17410" name="Clip" r:id="rId3" imgW="1821485" imgH="1821485" progId="MS_ClipArt_Gallery.2">
                  <p:embed/>
                </p:oleObj>
              </mc:Choice>
              <mc:Fallback>
                <p:oleObj name="Clip" r:id="rId3" imgW="1821485" imgH="1821485" progId="MS_ClipArt_Gallery.2">
                  <p:embed/>
                  <p:pic>
                    <p:nvPicPr>
                      <p:cNvPr id="737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443" y="990600"/>
            <a:ext cx="6859786" cy="838200"/>
          </a:xfrm>
        </p:spPr>
        <p:txBody>
          <a:bodyPr/>
          <a:lstStyle/>
          <a:p>
            <a:pPr algn="ctr" eaLnBrk="1" hangingPunct="1"/>
            <a:r>
              <a:rPr lang="en-US" altLang="en-US" sz="3600" dirty="0">
                <a:latin typeface="Arial Rounded MT Bold" panose="020F0704030504030204" pitchFamily="34" charset="0"/>
              </a:rPr>
              <a:t>Adapt</a:t>
            </a:r>
            <a:br>
              <a:rPr lang="en-US" altLang="en-US" sz="3600" dirty="0">
                <a:latin typeface="Arial Rounded MT Bold" panose="020F0704030504030204" pitchFamily="34" charset="0"/>
              </a:rPr>
            </a:br>
            <a:r>
              <a:rPr lang="en-US" altLang="en-US" sz="3600" dirty="0">
                <a:latin typeface="Arial Rounded MT Bold" panose="020F0704030504030204" pitchFamily="34" charset="0"/>
              </a:rPr>
              <a:t>Appreciate the Positives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C00000"/>
                </a:solidFill>
              </a:rPr>
              <a:t>There are no good or bad types.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C00000"/>
                </a:solidFill>
              </a:rPr>
              <a:t>honestly</a:t>
            </a:r>
            <a:r>
              <a:rPr lang="en-US" dirty="0"/>
              <a:t> to get the best results.  If you don’t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r>
              <a:rPr lang="en-US" sz="2400" dirty="0"/>
              <a:t>Once your have completed the assessment,  you may have several job options to consider. </a:t>
            </a:r>
          </a:p>
          <a:p>
            <a:pPr marL="0" indent="0">
              <a:buNone/>
            </a:pPr>
            <a:r>
              <a:rPr lang="en-US" sz="2400" dirty="0"/>
              <a:t> </a:t>
            </a:r>
          </a:p>
          <a:p>
            <a:pPr marL="2286000" lvl="5" indent="0">
              <a:buNone/>
            </a:pPr>
            <a:r>
              <a:rPr lang="en-US" sz="2400" dirty="0"/>
              <a:t>Research the job outlook to find out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C00000"/>
                </a:solidFill>
              </a:rPr>
              <a:t>A job </a:t>
            </a:r>
            <a:r>
              <a:rPr lang="en-US" sz="2400" dirty="0"/>
              <a:t>(what you do for a paycheck)</a:t>
            </a:r>
          </a:p>
          <a:p>
            <a:pPr marL="514350" indent="-514350">
              <a:buAutoNum type="arabicPeriod"/>
            </a:pPr>
            <a:r>
              <a:rPr lang="en-US" sz="2400" dirty="0">
                <a:solidFill>
                  <a:srgbClr val="C00000"/>
                </a:solidFill>
              </a:rPr>
              <a:t>A career </a:t>
            </a:r>
            <a:r>
              <a:rPr lang="en-US" sz="2400" dirty="0"/>
              <a:t>(personally meaningful work)</a:t>
            </a:r>
          </a:p>
          <a:p>
            <a:pPr marL="514350" indent="-514350">
              <a:buAutoNum type="arabicPeriod"/>
            </a:pPr>
            <a:r>
              <a:rPr lang="en-US" sz="2400" dirty="0">
                <a:solidFill>
                  <a:srgbClr val="C00000"/>
                </a:solidFill>
              </a:rPr>
              <a:t>A calling </a:t>
            </a:r>
            <a:r>
              <a:rPr lang="en-US" sz="2400" dirty="0"/>
              <a:t>(a passionate commitment) </a:t>
            </a:r>
            <a:endParaRPr lang="en-US" dirty="0"/>
          </a:p>
          <a:p>
            <a:pPr marL="0" indent="0">
              <a:buNone/>
            </a:pPr>
            <a:r>
              <a:rPr lang="en-US" dirty="0"/>
              <a:t>Martin Seligman says that you know you have found a calling when you are in the stare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panose="020F0704030504030204" pitchFamily="34" charset="0"/>
              </a:rPr>
              <a:t>  </a:t>
            </a:r>
            <a:r>
              <a:rPr lang="en-US" altLang="en-US" dirty="0">
                <a:solidFill>
                  <a:schemeClr val="bg2"/>
                </a:solidFill>
                <a:latin typeface="Arial Rounded MT Bold" panose="020F0704030504030204" pitchFamily="34" charset="0"/>
              </a:rPr>
              <a:t>Take the </a:t>
            </a:r>
            <a:r>
              <a:rPr lang="en-US" altLang="en-US" dirty="0" err="1">
                <a:solidFill>
                  <a:schemeClr val="bg2"/>
                </a:solidFill>
                <a:latin typeface="Arial Rounded MT Bold" panose="020F0704030504030204" pitchFamily="34" charset="0"/>
              </a:rPr>
              <a:t>AchieveWorks</a:t>
            </a:r>
            <a:r>
              <a:rPr lang="en-US" altLang="en-US" dirty="0">
                <a:solidFill>
                  <a:schemeClr val="bg2"/>
                </a:solidFill>
                <a:latin typeface="Arial Rounded MT Bold" panose="020F0704030504030204" pitchFamily="34" charset="0"/>
              </a:rPr>
              <a:t> Intelligences in Chapter 3</a:t>
            </a:r>
            <a:br>
              <a:rPr lang="en-US" altLang="en-US" dirty="0">
                <a:solidFill>
                  <a:srgbClr val="FFFF00"/>
                </a:solidFill>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http://bryanuniversity.blueleveragemedia.com/wp-content/uploads/2014/01/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057400"/>
            <a:ext cx="3650704" cy="298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000" b="1" dirty="0">
                <a:latin typeface="Century Gothic" panose="020B0502020202020204" pitchFamily="34" charset="0"/>
              </a:rPr>
              <a:t>Musical: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assessment identifies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1687</TotalTime>
  <Words>2382</Words>
  <Application>Microsoft Office PowerPoint</Application>
  <PresentationFormat>On-screen Show (4:3)</PresentationFormat>
  <Paragraphs>520</Paragraphs>
  <Slides>87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ＭＳ Ｐゴシック</vt:lpstr>
      <vt:lpstr>ＭＳ Ｐゴシック</vt:lpstr>
      <vt:lpstr>Arial</vt:lpstr>
      <vt:lpstr>Arial Rounded MT Bold</vt:lpstr>
      <vt:lpstr>Calibri</vt:lpstr>
      <vt:lpstr>Century Gothic</vt:lpstr>
      <vt:lpstr>Monotype Sorts</vt:lpstr>
      <vt:lpstr>Tahoma</vt:lpstr>
      <vt:lpstr>Wingdings</vt:lpstr>
      <vt:lpstr>template</vt:lpstr>
      <vt:lpstr>Clip</vt:lpstr>
      <vt:lpstr>Exploring Your Personality and Major Chapter 2</vt:lpstr>
      <vt:lpstr>Job Jar Activity</vt:lpstr>
      <vt:lpstr>What is Personality Type? </vt:lpstr>
      <vt:lpstr>Personality Type </vt:lpstr>
      <vt:lpstr>AchieveWORKS Personality Assessment</vt:lpstr>
      <vt:lpstr>Directions</vt:lpstr>
      <vt:lpstr>Directions</vt:lpstr>
      <vt:lpstr>Important</vt:lpstr>
      <vt:lpstr>Directions</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Adapt Appreciate the Positives</vt:lpstr>
      <vt:lpstr>Other Factors in Choosing a Major</vt:lpstr>
      <vt:lpstr>Other Factors in Choosing a Major</vt:lpstr>
      <vt:lpstr>Checklist for a Satisfying Career</vt:lpstr>
      <vt:lpstr>Keys to Success: Find Your Passion</vt:lpstr>
      <vt:lpstr>Keys to Success: Find Your Passion</vt:lpstr>
      <vt:lpstr>  Take the AchieveWorks Intelligences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2013-11-18T20:15:02Z</dcterms:created>
  <dcterms:modified xsi:type="dcterms:W3CDTF">2017-10-20T21:15:40Z</dcterms:modified>
</cp:coreProperties>
</file>